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58" r:id="rId4"/>
    <p:sldId id="259" r:id="rId5"/>
    <p:sldId id="263" r:id="rId6"/>
    <p:sldId id="264" r:id="rId7"/>
    <p:sldId id="265" r:id="rId8"/>
    <p:sldId id="260" r:id="rId9"/>
    <p:sldId id="261" r:id="rId10"/>
    <p:sldId id="262" r:id="rId11"/>
    <p:sldId id="266" r:id="rId12"/>
    <p:sldId id="268"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F6692A-F2A7-41AD-A468-277CB3151267}" type="datetimeFigureOut">
              <a:rPr lang="en-AU" smtClean="0"/>
              <a:pPr/>
              <a:t>17/08/2010</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BBC7D4-5BFD-4B3F-A6DC-84B4285FAA6B}"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1BBC7D4-5BFD-4B3F-A6DC-84B4285FAA6B}" type="slidenum">
              <a:rPr lang="en-AU" smtClean="0"/>
              <a:pPr/>
              <a:t>1</a:t>
            </a:fld>
            <a:endParaRPr lang="en-A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1BBC7D4-5BFD-4B3F-A6DC-84B4285FAA6B}" type="slidenum">
              <a:rPr lang="en-AU" smtClean="0"/>
              <a:pPr/>
              <a:t>10</a:t>
            </a:fld>
            <a:endParaRPr lang="en-A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1BBC7D4-5BFD-4B3F-A6DC-84B4285FAA6B}" type="slidenum">
              <a:rPr lang="en-AU" smtClean="0"/>
              <a:pPr/>
              <a:t>11</a:t>
            </a:fld>
            <a:endParaRPr lang="en-A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1BBC7D4-5BFD-4B3F-A6DC-84B4285FAA6B}" type="slidenum">
              <a:rPr lang="en-AU" smtClean="0"/>
              <a:pPr/>
              <a:t>12</a:t>
            </a:fld>
            <a:endParaRPr lang="en-A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1BBC7D4-5BFD-4B3F-A6DC-84B4285FAA6B}" type="slidenum">
              <a:rPr lang="en-AU" smtClean="0"/>
              <a:pPr/>
              <a:t>13</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1BBC7D4-5BFD-4B3F-A6DC-84B4285FAA6B}" type="slidenum">
              <a:rPr lang="en-AU" smtClean="0"/>
              <a:pPr/>
              <a:t>2</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1BBC7D4-5BFD-4B3F-A6DC-84B4285FAA6B}" type="slidenum">
              <a:rPr lang="en-AU" smtClean="0"/>
              <a:pPr/>
              <a:t>3</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1BBC7D4-5BFD-4B3F-A6DC-84B4285FAA6B}" type="slidenum">
              <a:rPr lang="en-AU" smtClean="0"/>
              <a:pPr/>
              <a:t>4</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1BBC7D4-5BFD-4B3F-A6DC-84B4285FAA6B}" type="slidenum">
              <a:rPr lang="en-AU" smtClean="0"/>
              <a:pPr/>
              <a:t>5</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1BBC7D4-5BFD-4B3F-A6DC-84B4285FAA6B}" type="slidenum">
              <a:rPr lang="en-AU" smtClean="0"/>
              <a:pPr/>
              <a:t>6</a:t>
            </a:fld>
            <a:endParaRPr lang="en-A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1BBC7D4-5BFD-4B3F-A6DC-84B4285FAA6B}" type="slidenum">
              <a:rPr lang="en-AU" smtClean="0"/>
              <a:pPr/>
              <a:t>7</a:t>
            </a:fld>
            <a:endParaRPr lang="en-A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1BBC7D4-5BFD-4B3F-A6DC-84B4285FAA6B}" type="slidenum">
              <a:rPr lang="en-AU" smtClean="0"/>
              <a:pPr/>
              <a:t>8</a:t>
            </a:fld>
            <a:endParaRPr lang="en-A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11BBC7D4-5BFD-4B3F-A6DC-84B4285FAA6B}" type="slidenum">
              <a:rPr lang="en-AU" smtClean="0"/>
              <a:pPr/>
              <a:t>9</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E15C425-F596-42E3-B910-7EAFA2E2E535}" type="datetimeFigureOut">
              <a:rPr lang="en-AU" smtClean="0"/>
              <a:pPr/>
              <a:t>17/08/2010</a:t>
            </a:fld>
            <a:endParaRPr lang="en-AU"/>
          </a:p>
        </p:txBody>
      </p:sp>
      <p:sp>
        <p:nvSpPr>
          <p:cNvPr id="19" name="Footer Placeholder 18"/>
          <p:cNvSpPr>
            <a:spLocks noGrp="1"/>
          </p:cNvSpPr>
          <p:nvPr>
            <p:ph type="ftr" sz="quarter" idx="11"/>
          </p:nvPr>
        </p:nvSpPr>
        <p:spPr/>
        <p:txBody>
          <a:bodyPr/>
          <a:lstStyle/>
          <a:p>
            <a:endParaRPr lang="en-AU"/>
          </a:p>
        </p:txBody>
      </p:sp>
      <p:sp>
        <p:nvSpPr>
          <p:cNvPr id="27" name="Slide Number Placeholder 26"/>
          <p:cNvSpPr>
            <a:spLocks noGrp="1"/>
          </p:cNvSpPr>
          <p:nvPr>
            <p:ph type="sldNum" sz="quarter" idx="12"/>
          </p:nvPr>
        </p:nvSpPr>
        <p:spPr/>
        <p:txBody>
          <a:bodyPr/>
          <a:lstStyle/>
          <a:p>
            <a:fld id="{59D52090-B8F8-4B88-91ED-D72F78DE1C10}"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E15C425-F596-42E3-B910-7EAFA2E2E535}" type="datetimeFigureOut">
              <a:rPr lang="en-AU" smtClean="0"/>
              <a:pPr/>
              <a:t>17/08/2010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9D52090-B8F8-4B88-91ED-D72F78DE1C10}"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E15C425-F596-42E3-B910-7EAFA2E2E535}" type="datetimeFigureOut">
              <a:rPr lang="en-AU" smtClean="0"/>
              <a:pPr/>
              <a:t>17/08/2010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9D52090-B8F8-4B88-91ED-D72F78DE1C10}"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E15C425-F596-42E3-B910-7EAFA2E2E535}" type="datetimeFigureOut">
              <a:rPr lang="en-AU" smtClean="0"/>
              <a:pPr/>
              <a:t>17/08/2010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9D52090-B8F8-4B88-91ED-D72F78DE1C10}"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E15C425-F596-42E3-B910-7EAFA2E2E535}" type="datetimeFigureOut">
              <a:rPr lang="en-AU" smtClean="0"/>
              <a:pPr/>
              <a:t>17/08/2010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9D52090-B8F8-4B88-91ED-D72F78DE1C10}"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E15C425-F596-42E3-B910-7EAFA2E2E535}" type="datetimeFigureOut">
              <a:rPr lang="en-AU" smtClean="0"/>
              <a:pPr/>
              <a:t>17/08/2010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9D52090-B8F8-4B88-91ED-D72F78DE1C10}"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E15C425-F596-42E3-B910-7EAFA2E2E535}" type="datetimeFigureOut">
              <a:rPr lang="en-AU" smtClean="0"/>
              <a:pPr/>
              <a:t>17/08/2010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59D52090-B8F8-4B88-91ED-D72F78DE1C10}"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E15C425-F596-42E3-B910-7EAFA2E2E535}" type="datetimeFigureOut">
              <a:rPr lang="en-AU" smtClean="0"/>
              <a:pPr/>
              <a:t>17/08/2010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59D52090-B8F8-4B88-91ED-D72F78DE1C10}"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15C425-F596-42E3-B910-7EAFA2E2E535}" type="datetimeFigureOut">
              <a:rPr lang="en-AU" smtClean="0"/>
              <a:pPr/>
              <a:t>17/08/2010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59D52090-B8F8-4B88-91ED-D72F78DE1C10}"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E15C425-F596-42E3-B910-7EAFA2E2E535}" type="datetimeFigureOut">
              <a:rPr lang="en-AU" smtClean="0"/>
              <a:pPr/>
              <a:t>17/08/2010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9D52090-B8F8-4B88-91ED-D72F78DE1C10}"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E15C425-F596-42E3-B910-7EAFA2E2E535}" type="datetimeFigureOut">
              <a:rPr lang="en-AU" smtClean="0"/>
              <a:pPr/>
              <a:t>17/08/2010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xfrm>
            <a:off x="8077200" y="6356350"/>
            <a:ext cx="609600" cy="365125"/>
          </a:xfrm>
        </p:spPr>
        <p:txBody>
          <a:bodyPr/>
          <a:lstStyle/>
          <a:p>
            <a:fld id="{59D52090-B8F8-4B88-91ED-D72F78DE1C10}" type="slidenum">
              <a:rPr lang="en-AU" smtClean="0"/>
              <a:pPr/>
              <a:t>‹#›</a:t>
            </a:fld>
            <a:endParaRPr lang="en-A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E15C425-F596-42E3-B910-7EAFA2E2E535}" type="datetimeFigureOut">
              <a:rPr lang="en-AU" smtClean="0"/>
              <a:pPr/>
              <a:t>17/08/2010</a:t>
            </a:fld>
            <a:endParaRPr lang="en-A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A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9D52090-B8F8-4B88-91ED-D72F78DE1C10}" type="slidenum">
              <a:rPr lang="en-AU" smtClean="0"/>
              <a:pPr/>
              <a:t>‹#›</a:t>
            </a:fld>
            <a:endParaRPr lang="en-A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file:///E:\History%20Resources%20By%20Year\Year%2010%20-%20History\Unit%207\Unit%207\Helen%20Reddy%20-%20'I%20Am%20Woman'%20(Live)%201975.wmv" TargetMode="Externa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Women’s Liberationists</a:t>
            </a:r>
            <a:endParaRPr lang="en-AU" dirty="0"/>
          </a:p>
        </p:txBody>
      </p:sp>
      <p:sp>
        <p:nvSpPr>
          <p:cNvPr id="3" name="Subtitle 2"/>
          <p:cNvSpPr>
            <a:spLocks noGrp="1"/>
          </p:cNvSpPr>
          <p:nvPr>
            <p:ph type="subTitle" idx="1"/>
          </p:nvPr>
        </p:nvSpPr>
        <p:spPr/>
        <p:txBody>
          <a:bodyPr/>
          <a:lstStyle/>
          <a:p>
            <a:r>
              <a:rPr lang="en-AU" dirty="0" smtClean="0"/>
              <a:t>Experiences using a range of sources</a:t>
            </a:r>
            <a:endParaRPr lang="en-A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International Women’s Day</a:t>
            </a:r>
            <a:endParaRPr lang="en-AU" dirty="0"/>
          </a:p>
        </p:txBody>
      </p:sp>
      <p:sp>
        <p:nvSpPr>
          <p:cNvPr id="3" name="Content Placeholder 2"/>
          <p:cNvSpPr>
            <a:spLocks noGrp="1"/>
          </p:cNvSpPr>
          <p:nvPr>
            <p:ph sz="half" idx="1"/>
          </p:nvPr>
        </p:nvSpPr>
        <p:spPr/>
        <p:txBody>
          <a:bodyPr>
            <a:normAutofit fontScale="77500" lnSpcReduction="20000"/>
          </a:bodyPr>
          <a:lstStyle/>
          <a:p>
            <a:r>
              <a:rPr lang="en-AU" dirty="0" smtClean="0"/>
              <a:t>31 August 1975 </a:t>
            </a:r>
          </a:p>
          <a:p>
            <a:r>
              <a:rPr lang="en-AU" b="1" dirty="0" smtClean="0"/>
              <a:t>Australia celebrates International Women's Day</a:t>
            </a:r>
          </a:p>
          <a:p>
            <a:r>
              <a:rPr lang="en-AU" dirty="0" smtClean="0"/>
              <a:t>The Australian Government held the first national conference from 31 August to 6 September in1975 on the status of women (Women and Politics) and committed Australia to celebrating International Women's Day with other member nations of the United Nations.</a:t>
            </a:r>
          </a:p>
          <a:p>
            <a:r>
              <a:rPr lang="en-AU" dirty="0" smtClean="0"/>
              <a:t>The first International Women’s Day March in Australia was in 1972</a:t>
            </a:r>
          </a:p>
          <a:p>
            <a:endParaRPr lang="en-AU" dirty="0"/>
          </a:p>
        </p:txBody>
      </p:sp>
      <p:sp>
        <p:nvSpPr>
          <p:cNvPr id="4" name="Content Placeholder 3"/>
          <p:cNvSpPr>
            <a:spLocks noGrp="1"/>
          </p:cNvSpPr>
          <p:nvPr>
            <p:ph sz="half" idx="2"/>
          </p:nvPr>
        </p:nvSpPr>
        <p:spPr/>
        <p:txBody>
          <a:bodyPr>
            <a:normAutofit fontScale="77500" lnSpcReduction="20000"/>
          </a:bodyPr>
          <a:lstStyle/>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r>
              <a:rPr lang="en-AU" dirty="0" smtClean="0">
                <a:solidFill>
                  <a:schemeClr val="tx2"/>
                </a:solidFill>
              </a:rPr>
              <a:t>Using this source and your own information describe the actions used by the women’s liberation movement to achieve change.</a:t>
            </a:r>
            <a:endParaRPr lang="en-AU" dirty="0">
              <a:solidFill>
                <a:schemeClr val="tx2"/>
              </a:solidFill>
            </a:endParaRPr>
          </a:p>
        </p:txBody>
      </p:sp>
      <p:pic>
        <p:nvPicPr>
          <p:cNvPr id="27650" name="Picture 2" descr="http://home.vicnet.net.au/~women/Images/nla%201975%20IWD%20Melbourne.jpg"/>
          <p:cNvPicPr>
            <a:picLocks noChangeAspect="1" noChangeArrowheads="1"/>
          </p:cNvPicPr>
          <p:nvPr/>
        </p:nvPicPr>
        <p:blipFill>
          <a:blip r:embed="rId3" cstate="print"/>
          <a:srcRect/>
          <a:stretch>
            <a:fillRect/>
          </a:stretch>
        </p:blipFill>
        <p:spPr bwMode="auto">
          <a:xfrm>
            <a:off x="4716016" y="1916832"/>
            <a:ext cx="3962400" cy="32004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Zelda </a:t>
            </a:r>
            <a:r>
              <a:rPr lang="en-AU" dirty="0" err="1" smtClean="0"/>
              <a:t>D’Aprano</a:t>
            </a:r>
            <a:endParaRPr lang="en-AU" dirty="0"/>
          </a:p>
        </p:txBody>
      </p:sp>
      <p:sp>
        <p:nvSpPr>
          <p:cNvPr id="3" name="Content Placeholder 2"/>
          <p:cNvSpPr>
            <a:spLocks noGrp="1"/>
          </p:cNvSpPr>
          <p:nvPr>
            <p:ph sz="half" idx="1"/>
          </p:nvPr>
        </p:nvSpPr>
        <p:spPr/>
        <p:txBody>
          <a:bodyPr>
            <a:normAutofit fontScale="85000" lnSpcReduction="10000"/>
          </a:bodyPr>
          <a:lstStyle/>
          <a:p>
            <a:r>
              <a:rPr lang="en-AU" dirty="0" smtClean="0"/>
              <a:t>In 1969 she chained herself to the doors of the Commonwealth building in Melbourne as a protest against the Commonwealth Arbitration Commission’s failure to achieve equal pay for women.</a:t>
            </a:r>
          </a:p>
          <a:p>
            <a:r>
              <a:rPr lang="en-AU" dirty="0" smtClean="0"/>
              <a:t>In 1970 she formed the Women’s Action </a:t>
            </a:r>
            <a:r>
              <a:rPr lang="en-AU" dirty="0" smtClean="0"/>
              <a:t>Committee</a:t>
            </a:r>
          </a:p>
          <a:p>
            <a:r>
              <a:rPr lang="en-AU" dirty="0" smtClean="0">
                <a:solidFill>
                  <a:schemeClr val="tx2"/>
                </a:solidFill>
              </a:rPr>
              <a:t>Why is this source useful for studying women’s liberationists?</a:t>
            </a:r>
            <a:endParaRPr lang="en-AU" dirty="0">
              <a:solidFill>
                <a:schemeClr val="tx2"/>
              </a:solidFill>
            </a:endParaRPr>
          </a:p>
        </p:txBody>
      </p:sp>
      <p:sp>
        <p:nvSpPr>
          <p:cNvPr id="4" name="Content Placeholder 3"/>
          <p:cNvSpPr>
            <a:spLocks noGrp="1"/>
          </p:cNvSpPr>
          <p:nvPr>
            <p:ph sz="half" idx="2"/>
          </p:nvPr>
        </p:nvSpPr>
        <p:spPr/>
        <p:txBody>
          <a:bodyPr>
            <a:normAutofit fontScale="85000" lnSpcReduction="10000"/>
          </a:bodyPr>
          <a:lstStyle/>
          <a:p>
            <a:endParaRPr lang="en-AU"/>
          </a:p>
        </p:txBody>
      </p:sp>
      <p:pic>
        <p:nvPicPr>
          <p:cNvPr id="29698" name="Picture 2" descr="http://images.smh.com.au/2010/03/08/1201415/Zelda-200x0.jpg"/>
          <p:cNvPicPr>
            <a:picLocks noChangeAspect="1" noChangeArrowheads="1"/>
          </p:cNvPicPr>
          <p:nvPr/>
        </p:nvPicPr>
        <p:blipFill>
          <a:blip r:embed="rId3" cstate="print"/>
          <a:srcRect/>
          <a:stretch>
            <a:fillRect/>
          </a:stretch>
        </p:blipFill>
        <p:spPr bwMode="auto">
          <a:xfrm>
            <a:off x="4788024" y="1556792"/>
            <a:ext cx="3543002" cy="4889343"/>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Zelda </a:t>
            </a:r>
            <a:r>
              <a:rPr lang="en-AU" dirty="0" err="1" smtClean="0"/>
              <a:t>D’Aprano</a:t>
            </a:r>
            <a:endParaRPr lang="en-AU" dirty="0"/>
          </a:p>
        </p:txBody>
      </p:sp>
      <p:sp>
        <p:nvSpPr>
          <p:cNvPr id="3" name="Content Placeholder 2"/>
          <p:cNvSpPr>
            <a:spLocks noGrp="1"/>
          </p:cNvSpPr>
          <p:nvPr>
            <p:ph idx="1"/>
          </p:nvPr>
        </p:nvSpPr>
        <p:spPr/>
        <p:txBody>
          <a:bodyPr>
            <a:normAutofit fontScale="92500"/>
          </a:bodyPr>
          <a:lstStyle/>
          <a:p>
            <a:r>
              <a:rPr lang="en-AU" dirty="0" smtClean="0"/>
              <a:t>... We both agreed that something more than just talking was needed to draw attention to the pay injustice meted out to women and more positive action was required. We began to fantasize women chaining themselves up like the suffragettes did, and jokingly asked ourselves, where could women chain themselves to make their protest effective? </a:t>
            </a:r>
          </a:p>
          <a:p>
            <a:r>
              <a:rPr lang="en-AU" dirty="0" smtClean="0"/>
              <a:t>I began to think seriously of the chaining up idea, then decided I would be prepared to chain myself to the Commonwealth Building … Little did I realize the effect this event would have in changing the entire course of my life. </a:t>
            </a:r>
            <a:r>
              <a:rPr lang="en-AU" dirty="0" smtClean="0">
                <a:solidFill>
                  <a:schemeClr val="tx2"/>
                </a:solidFill>
              </a:rPr>
              <a:t>What issue is Zelda referring to in this source?</a:t>
            </a:r>
            <a:endParaRPr lang="en-AU" dirty="0" smtClean="0">
              <a:solidFill>
                <a:schemeClr val="tx2"/>
              </a:solidFill>
            </a:endParaRPr>
          </a:p>
          <a:p>
            <a:endParaRPr lang="en-A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A popular women’s chant from the 1970s</a:t>
            </a:r>
            <a:endParaRPr lang="en-AU" dirty="0"/>
          </a:p>
        </p:txBody>
      </p:sp>
      <p:sp>
        <p:nvSpPr>
          <p:cNvPr id="3" name="Content Placeholder 2"/>
          <p:cNvSpPr>
            <a:spLocks noGrp="1"/>
          </p:cNvSpPr>
          <p:nvPr>
            <p:ph sz="half" idx="1"/>
          </p:nvPr>
        </p:nvSpPr>
        <p:spPr/>
        <p:txBody>
          <a:bodyPr>
            <a:normAutofit fontScale="92500" lnSpcReduction="10000"/>
          </a:bodyPr>
          <a:lstStyle/>
          <a:p>
            <a:pPr>
              <a:buNone/>
            </a:pPr>
            <a:r>
              <a:rPr lang="en-AU" dirty="0" smtClean="0"/>
              <a:t>“Men like birds;</a:t>
            </a:r>
          </a:p>
          <a:p>
            <a:pPr>
              <a:buNone/>
            </a:pPr>
            <a:r>
              <a:rPr lang="en-AU" dirty="0" smtClean="0"/>
              <a:t>Birds live in cages.</a:t>
            </a:r>
          </a:p>
          <a:p>
            <a:pPr>
              <a:buNone/>
            </a:pPr>
            <a:r>
              <a:rPr lang="en-AU" dirty="0" smtClean="0"/>
              <a:t>They have done for ages,</a:t>
            </a:r>
          </a:p>
          <a:p>
            <a:pPr>
              <a:buNone/>
            </a:pPr>
            <a:r>
              <a:rPr lang="en-AU" dirty="0" smtClean="0"/>
              <a:t>On second class wages.</a:t>
            </a:r>
          </a:p>
          <a:p>
            <a:pPr>
              <a:buNone/>
            </a:pPr>
            <a:r>
              <a:rPr lang="en-AU" dirty="0" smtClean="0"/>
              <a:t>Women’s Liberation’s going to smash that cage,</a:t>
            </a:r>
          </a:p>
          <a:p>
            <a:pPr>
              <a:buNone/>
            </a:pPr>
            <a:r>
              <a:rPr lang="en-AU" dirty="0" smtClean="0"/>
              <a:t>Come join us now and rage, rage, rage</a:t>
            </a:r>
            <a:r>
              <a:rPr lang="en-AU" dirty="0" smtClean="0"/>
              <a:t>.”</a:t>
            </a:r>
          </a:p>
          <a:p>
            <a:pPr>
              <a:buNone/>
            </a:pPr>
            <a:r>
              <a:rPr lang="en-AU" dirty="0" smtClean="0">
                <a:solidFill>
                  <a:schemeClr val="tx2"/>
                </a:solidFill>
              </a:rPr>
              <a:t>What does this source reveal about the women’s movement?</a:t>
            </a:r>
            <a:endParaRPr lang="en-AU" dirty="0" smtClean="0">
              <a:solidFill>
                <a:schemeClr val="tx2"/>
              </a:solidFill>
            </a:endParaRPr>
          </a:p>
          <a:p>
            <a:pPr>
              <a:buNone/>
            </a:pPr>
            <a:endParaRPr lang="en-AU" dirty="0"/>
          </a:p>
        </p:txBody>
      </p:sp>
      <p:sp>
        <p:nvSpPr>
          <p:cNvPr id="4" name="Content Placeholder 3"/>
          <p:cNvSpPr>
            <a:spLocks noGrp="1"/>
          </p:cNvSpPr>
          <p:nvPr>
            <p:ph sz="half" idx="2"/>
          </p:nvPr>
        </p:nvSpPr>
        <p:spPr/>
        <p:txBody>
          <a:bodyPr>
            <a:normAutofit fontScale="92500" lnSpcReduction="10000"/>
          </a:bodyPr>
          <a:lstStyle/>
          <a:p>
            <a:endParaRPr lang="en-AU" dirty="0"/>
          </a:p>
        </p:txBody>
      </p:sp>
      <p:pic>
        <p:nvPicPr>
          <p:cNvPr id="4098" name="Picture 2" descr="http://i.dailymail.co.uk/i/pix/2009/08/09/article-0-0601E9A2000005DC-583_468x530.jpg"/>
          <p:cNvPicPr>
            <a:picLocks noChangeAspect="1" noChangeArrowheads="1"/>
          </p:cNvPicPr>
          <p:nvPr/>
        </p:nvPicPr>
        <p:blipFill>
          <a:blip r:embed="rId3" cstate="print"/>
          <a:srcRect/>
          <a:stretch>
            <a:fillRect/>
          </a:stretch>
        </p:blipFill>
        <p:spPr bwMode="auto">
          <a:xfrm>
            <a:off x="4499992" y="1340768"/>
            <a:ext cx="4457700" cy="504825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Women’s Liberation Movement – Define it and its gaols.</a:t>
            </a:r>
            <a:endParaRPr lang="en-AU" dirty="0"/>
          </a:p>
        </p:txBody>
      </p:sp>
      <p:sp>
        <p:nvSpPr>
          <p:cNvPr id="3" name="Content Placeholder 2"/>
          <p:cNvSpPr>
            <a:spLocks noGrp="1"/>
          </p:cNvSpPr>
          <p:nvPr>
            <p:ph sz="half" idx="1"/>
          </p:nvPr>
        </p:nvSpPr>
        <p:spPr/>
        <p:txBody>
          <a:bodyPr>
            <a:normAutofit fontScale="92500" lnSpcReduction="20000"/>
          </a:bodyPr>
          <a:lstStyle/>
          <a:p>
            <a:r>
              <a:rPr lang="en-AU" dirty="0" smtClean="0"/>
              <a:t>Women’s Liberation was a second wave of feminist activism.</a:t>
            </a:r>
          </a:p>
          <a:p>
            <a:r>
              <a:rPr lang="en-AU" dirty="0" smtClean="0"/>
              <a:t>The first wave was the late 19</a:t>
            </a:r>
            <a:r>
              <a:rPr lang="en-AU" baseline="30000" dirty="0" smtClean="0"/>
              <a:t>th</a:t>
            </a:r>
            <a:r>
              <a:rPr lang="en-AU" dirty="0" smtClean="0"/>
              <a:t> and early 20</a:t>
            </a:r>
            <a:r>
              <a:rPr lang="en-AU" baseline="30000" dirty="0" smtClean="0"/>
              <a:t>th</a:t>
            </a:r>
            <a:r>
              <a:rPr lang="en-AU" dirty="0" smtClean="0"/>
              <a:t> century and focussed on;</a:t>
            </a:r>
          </a:p>
          <a:p>
            <a:r>
              <a:rPr lang="en-AU" dirty="0" smtClean="0"/>
              <a:t>The vote</a:t>
            </a:r>
          </a:p>
          <a:p>
            <a:r>
              <a:rPr lang="en-AU" dirty="0" smtClean="0"/>
              <a:t>Getting women into universities</a:t>
            </a:r>
            <a:endParaRPr lang="en-AU" dirty="0"/>
          </a:p>
        </p:txBody>
      </p:sp>
      <p:sp>
        <p:nvSpPr>
          <p:cNvPr id="4" name="Content Placeholder 3"/>
          <p:cNvSpPr>
            <a:spLocks noGrp="1"/>
          </p:cNvSpPr>
          <p:nvPr>
            <p:ph sz="half" idx="2"/>
          </p:nvPr>
        </p:nvSpPr>
        <p:spPr/>
        <p:txBody>
          <a:bodyPr>
            <a:normAutofit fontScale="92500" lnSpcReduction="20000"/>
          </a:bodyPr>
          <a:lstStyle/>
          <a:p>
            <a:r>
              <a:rPr lang="en-AU" dirty="0" smtClean="0"/>
              <a:t>The 2</a:t>
            </a:r>
            <a:r>
              <a:rPr lang="en-AU" baseline="30000" dirty="0" smtClean="0"/>
              <a:t>nd</a:t>
            </a:r>
            <a:r>
              <a:rPr lang="en-AU" dirty="0" smtClean="0"/>
              <a:t> wave campaigned for;</a:t>
            </a:r>
          </a:p>
          <a:p>
            <a:r>
              <a:rPr lang="en-AU" dirty="0" smtClean="0"/>
              <a:t>Equal pay</a:t>
            </a:r>
          </a:p>
          <a:p>
            <a:r>
              <a:rPr lang="en-AU" dirty="0" smtClean="0"/>
              <a:t>Equal opportunities</a:t>
            </a:r>
          </a:p>
          <a:p>
            <a:r>
              <a:rPr lang="en-AU" dirty="0" smtClean="0"/>
              <a:t>Anti-discrimination legislation</a:t>
            </a:r>
          </a:p>
          <a:p>
            <a:r>
              <a:rPr lang="en-AU" dirty="0" smtClean="0"/>
              <a:t>Child and maternal welfare</a:t>
            </a:r>
          </a:p>
          <a:p>
            <a:r>
              <a:rPr lang="en-AU" dirty="0" smtClean="0"/>
              <a:t>Divorce laws </a:t>
            </a:r>
          </a:p>
          <a:p>
            <a:r>
              <a:rPr lang="en-AU" dirty="0" smtClean="0"/>
              <a:t>Childcare</a:t>
            </a:r>
          </a:p>
          <a:p>
            <a:r>
              <a:rPr lang="en-AU" dirty="0" smtClean="0"/>
              <a:t>Freedom of choice – education, employment, marriage, contraception and abortion</a:t>
            </a: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List some strategies adopted by feminists.</a:t>
            </a:r>
            <a:endParaRPr lang="en-AU" dirty="0"/>
          </a:p>
        </p:txBody>
      </p:sp>
      <p:sp>
        <p:nvSpPr>
          <p:cNvPr id="3" name="Content Placeholder 2"/>
          <p:cNvSpPr>
            <a:spLocks noGrp="1"/>
          </p:cNvSpPr>
          <p:nvPr>
            <p:ph sz="half" idx="1"/>
          </p:nvPr>
        </p:nvSpPr>
        <p:spPr/>
        <p:txBody>
          <a:bodyPr>
            <a:normAutofit fontScale="92500" lnSpcReduction="20000"/>
          </a:bodyPr>
          <a:lstStyle/>
          <a:p>
            <a:r>
              <a:rPr lang="en-AU" dirty="0" smtClean="0"/>
              <a:t>The strategies adopted included</a:t>
            </a:r>
          </a:p>
          <a:p>
            <a:r>
              <a:rPr lang="en-AU" dirty="0" smtClean="0"/>
              <a:t>Writing Books - </a:t>
            </a:r>
            <a:r>
              <a:rPr lang="en-AU" i="1" dirty="0" smtClean="0"/>
              <a:t>Damned Whores and God's Police</a:t>
            </a:r>
            <a:r>
              <a:rPr lang="en-AU" dirty="0" smtClean="0"/>
              <a:t> by Dr. Anne Summers and </a:t>
            </a:r>
            <a:r>
              <a:rPr lang="en-AU" i="1" dirty="0" smtClean="0"/>
              <a:t>The Female Eunuch</a:t>
            </a:r>
            <a:r>
              <a:rPr lang="en-AU" dirty="0" smtClean="0"/>
              <a:t> by Germaine Greer.</a:t>
            </a:r>
          </a:p>
          <a:p>
            <a:r>
              <a:rPr lang="en-AU" dirty="0" smtClean="0"/>
              <a:t>Marching – Equal Pay Protests</a:t>
            </a:r>
          </a:p>
          <a:p>
            <a:r>
              <a:rPr lang="en-AU" dirty="0" smtClean="0"/>
              <a:t>Running campaigns</a:t>
            </a:r>
          </a:p>
          <a:p>
            <a:r>
              <a:rPr lang="en-AU" dirty="0" smtClean="0"/>
              <a:t>Conferences</a:t>
            </a:r>
          </a:p>
          <a:p>
            <a:r>
              <a:rPr lang="en-AU" dirty="0" smtClean="0"/>
              <a:t>Lobbying politicians – Women’s Electoral Lobby</a:t>
            </a:r>
            <a:endParaRPr lang="en-AU" dirty="0"/>
          </a:p>
        </p:txBody>
      </p:sp>
      <p:sp>
        <p:nvSpPr>
          <p:cNvPr id="4" name="Content Placeholder 3"/>
          <p:cNvSpPr>
            <a:spLocks noGrp="1"/>
          </p:cNvSpPr>
          <p:nvPr>
            <p:ph sz="half" idx="2"/>
          </p:nvPr>
        </p:nvSpPr>
        <p:spPr/>
        <p:txBody>
          <a:bodyPr>
            <a:normAutofit fontScale="92500" lnSpcReduction="20000"/>
          </a:bodyPr>
          <a:lstStyle/>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r>
              <a:rPr lang="en-AU" dirty="0" smtClean="0">
                <a:solidFill>
                  <a:schemeClr val="tx2"/>
                </a:solidFill>
              </a:rPr>
              <a:t>What else could be added to this list?</a:t>
            </a:r>
            <a:endParaRPr lang="en-AU" dirty="0">
              <a:solidFill>
                <a:schemeClr val="tx2"/>
              </a:solidFill>
            </a:endParaRPr>
          </a:p>
        </p:txBody>
      </p:sp>
      <p:pic>
        <p:nvPicPr>
          <p:cNvPr id="2050" name="Picture 2" descr="http://images.smh.com.au/2010/06/10/1585334/protest2420-420x0.jpg"/>
          <p:cNvPicPr>
            <a:picLocks noChangeAspect="1" noChangeArrowheads="1"/>
          </p:cNvPicPr>
          <p:nvPr/>
        </p:nvPicPr>
        <p:blipFill>
          <a:blip r:embed="rId3" cstate="print"/>
          <a:srcRect/>
          <a:stretch>
            <a:fillRect/>
          </a:stretch>
        </p:blipFill>
        <p:spPr bwMode="auto">
          <a:xfrm>
            <a:off x="4716016" y="1988840"/>
            <a:ext cx="4000500" cy="249555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Who tends to make up the Women’s Liberation movement?</a:t>
            </a:r>
            <a:endParaRPr lang="en-AU" dirty="0"/>
          </a:p>
        </p:txBody>
      </p:sp>
      <p:sp>
        <p:nvSpPr>
          <p:cNvPr id="3" name="Content Placeholder 2"/>
          <p:cNvSpPr>
            <a:spLocks noGrp="1"/>
          </p:cNvSpPr>
          <p:nvPr>
            <p:ph sz="half" idx="1"/>
          </p:nvPr>
        </p:nvSpPr>
        <p:spPr/>
        <p:txBody>
          <a:bodyPr/>
          <a:lstStyle/>
          <a:p>
            <a:r>
              <a:rPr lang="en-AU" dirty="0" smtClean="0"/>
              <a:t>The majority of members of the women’s liberation and feminist’s movements are white middle class women.</a:t>
            </a:r>
          </a:p>
          <a:p>
            <a:r>
              <a:rPr lang="en-AU" dirty="0" smtClean="0"/>
              <a:t>Few indigenous and migrant women or men participate.</a:t>
            </a:r>
          </a:p>
          <a:p>
            <a:r>
              <a:rPr lang="en-AU" dirty="0" smtClean="0"/>
              <a:t>High profile feminists include Germaine Greer</a:t>
            </a:r>
            <a:endParaRPr lang="en-AU" dirty="0"/>
          </a:p>
        </p:txBody>
      </p:sp>
      <p:sp>
        <p:nvSpPr>
          <p:cNvPr id="4" name="Content Placeholder 3"/>
          <p:cNvSpPr>
            <a:spLocks noGrp="1"/>
          </p:cNvSpPr>
          <p:nvPr>
            <p:ph sz="half" idx="2"/>
          </p:nvPr>
        </p:nvSpPr>
        <p:spPr/>
        <p:txBody>
          <a:bodyPr/>
          <a:lstStyle/>
          <a:p>
            <a:endParaRPr lang="en-AU"/>
          </a:p>
        </p:txBody>
      </p:sp>
      <p:pic>
        <p:nvPicPr>
          <p:cNvPr id="21506" name="Picture 2" descr="http://novaseeker.files.wordpress.com/2009/05/feminist1.jpg"/>
          <p:cNvPicPr>
            <a:picLocks noChangeAspect="1" noChangeArrowheads="1"/>
          </p:cNvPicPr>
          <p:nvPr/>
        </p:nvPicPr>
        <p:blipFill>
          <a:blip r:embed="rId3" cstate="print"/>
          <a:srcRect/>
          <a:stretch>
            <a:fillRect/>
          </a:stretch>
        </p:blipFill>
        <p:spPr bwMode="auto">
          <a:xfrm>
            <a:off x="4644008" y="1988840"/>
            <a:ext cx="4095750" cy="409575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000" dirty="0" smtClean="0"/>
              <a:t>Helen Reddy’s ‘I am Woman’ became a theme for the international women’s liberation movement</a:t>
            </a:r>
            <a:endParaRPr lang="en-AU" sz="3000" dirty="0"/>
          </a:p>
        </p:txBody>
      </p:sp>
      <p:pic>
        <p:nvPicPr>
          <p:cNvPr id="4" name="Helen Reddy - 'I Am Woman' (Live) 1975.wmv">
            <a:hlinkClick r:id="" action="ppaction://media"/>
          </p:cNvPr>
          <p:cNvPicPr>
            <a:picLocks noGrp="1" noRot="1" noChangeAspect="1"/>
          </p:cNvPicPr>
          <p:nvPr>
            <p:ph idx="1"/>
            <a:videoFile r:link="rId1"/>
          </p:nvPr>
        </p:nvPicPr>
        <p:blipFill>
          <a:blip r:embed="rId4" cstate="print"/>
          <a:stretch>
            <a:fillRect/>
          </a:stretch>
        </p:blipFill>
        <p:spPr>
          <a:xfrm>
            <a:off x="1741662" y="2060848"/>
            <a:ext cx="5760640" cy="432048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600" dirty="0" smtClean="0"/>
              <a:t>What does this source reveal about the Women’s Liberation Movement?</a:t>
            </a:r>
            <a:endParaRPr lang="en-AU" sz="3600" dirty="0"/>
          </a:p>
        </p:txBody>
      </p:sp>
      <p:sp>
        <p:nvSpPr>
          <p:cNvPr id="3" name="Content Placeholder 2"/>
          <p:cNvSpPr>
            <a:spLocks noGrp="1"/>
          </p:cNvSpPr>
          <p:nvPr>
            <p:ph sz="half" idx="1"/>
          </p:nvPr>
        </p:nvSpPr>
        <p:spPr/>
        <p:txBody>
          <a:bodyPr>
            <a:noAutofit/>
          </a:bodyPr>
          <a:lstStyle/>
          <a:p>
            <a:pPr>
              <a:buNone/>
            </a:pPr>
            <a:r>
              <a:rPr lang="en-AU" sz="2400" dirty="0" smtClean="0"/>
              <a:t>I am woman, hear me roar</a:t>
            </a:r>
          </a:p>
          <a:p>
            <a:pPr>
              <a:buNone/>
            </a:pPr>
            <a:r>
              <a:rPr lang="en-AU" sz="2400" dirty="0" smtClean="0"/>
              <a:t>In numbers too big to ignore</a:t>
            </a:r>
          </a:p>
          <a:p>
            <a:pPr>
              <a:buNone/>
            </a:pPr>
            <a:r>
              <a:rPr lang="en-AU" sz="2400" dirty="0" smtClean="0"/>
              <a:t>And I know too much to go back an' pretend</a:t>
            </a:r>
          </a:p>
          <a:p>
            <a:pPr>
              <a:buNone/>
            </a:pPr>
            <a:r>
              <a:rPr lang="en-AU" sz="2400" dirty="0" smtClean="0"/>
              <a:t>cause I've heard it all before </a:t>
            </a:r>
          </a:p>
          <a:p>
            <a:pPr>
              <a:buNone/>
            </a:pPr>
            <a:r>
              <a:rPr lang="en-AU" sz="2400" dirty="0" smtClean="0"/>
              <a:t>And I've been down there on the floor</a:t>
            </a:r>
          </a:p>
          <a:p>
            <a:pPr>
              <a:buNone/>
            </a:pPr>
            <a:r>
              <a:rPr lang="en-AU" sz="2400" dirty="0" smtClean="0"/>
              <a:t>No one's ever </a:t>
            </a:r>
            <a:r>
              <a:rPr lang="en-AU" sz="2400" dirty="0" err="1" smtClean="0"/>
              <a:t>gonna</a:t>
            </a:r>
            <a:r>
              <a:rPr lang="en-AU" sz="2400" dirty="0" smtClean="0"/>
              <a:t> keep me down again</a:t>
            </a:r>
            <a:br>
              <a:rPr lang="en-AU" sz="2400" dirty="0" smtClean="0"/>
            </a:br>
            <a:r>
              <a:rPr lang="en-AU" sz="1600" dirty="0" smtClean="0"/>
              <a:t/>
            </a:r>
            <a:br>
              <a:rPr lang="en-AU" sz="1600" dirty="0" smtClean="0"/>
            </a:br>
            <a:endParaRPr lang="en-AU" sz="1600" dirty="0" smtClean="0"/>
          </a:p>
        </p:txBody>
      </p:sp>
      <p:sp>
        <p:nvSpPr>
          <p:cNvPr id="4" name="Content Placeholder 3"/>
          <p:cNvSpPr>
            <a:spLocks noGrp="1"/>
          </p:cNvSpPr>
          <p:nvPr>
            <p:ph sz="half" idx="2"/>
          </p:nvPr>
        </p:nvSpPr>
        <p:spPr/>
        <p:txBody>
          <a:bodyPr>
            <a:normAutofit fontScale="85000" lnSpcReduction="20000"/>
          </a:bodyPr>
          <a:lstStyle/>
          <a:p>
            <a:pPr>
              <a:buNone/>
            </a:pPr>
            <a:r>
              <a:rPr lang="en-AU" sz="2800" dirty="0" smtClean="0"/>
              <a:t>Oh yes I am wise</a:t>
            </a:r>
            <a:br>
              <a:rPr lang="en-AU" sz="2800" dirty="0" smtClean="0"/>
            </a:br>
            <a:r>
              <a:rPr lang="en-AU" sz="2800" dirty="0" smtClean="0"/>
              <a:t>But it's wisdom born of pain</a:t>
            </a:r>
            <a:br>
              <a:rPr lang="en-AU" sz="2800" dirty="0" smtClean="0"/>
            </a:br>
            <a:r>
              <a:rPr lang="en-AU" sz="2800" dirty="0" smtClean="0"/>
              <a:t>Yes, I've paid the price</a:t>
            </a:r>
            <a:br>
              <a:rPr lang="en-AU" sz="2800" dirty="0" smtClean="0"/>
            </a:br>
            <a:r>
              <a:rPr lang="en-AU" sz="2800" dirty="0" smtClean="0"/>
              <a:t>But look how much I gained</a:t>
            </a:r>
            <a:br>
              <a:rPr lang="en-AU" sz="2800" dirty="0" smtClean="0"/>
            </a:br>
            <a:r>
              <a:rPr lang="en-AU" sz="2800" dirty="0" smtClean="0"/>
              <a:t>If I have to, I can do anything</a:t>
            </a:r>
            <a:br>
              <a:rPr lang="en-AU" sz="2800" dirty="0" smtClean="0"/>
            </a:br>
            <a:r>
              <a:rPr lang="en-AU" sz="2800" dirty="0" smtClean="0"/>
              <a:t>I am strong (strong)</a:t>
            </a:r>
            <a:br>
              <a:rPr lang="en-AU" sz="2800" dirty="0" smtClean="0"/>
            </a:br>
            <a:r>
              <a:rPr lang="en-AU" sz="2800" dirty="0" smtClean="0"/>
              <a:t>I am invincible (invincible)</a:t>
            </a:r>
            <a:br>
              <a:rPr lang="en-AU" sz="2800" dirty="0" smtClean="0"/>
            </a:br>
            <a:r>
              <a:rPr lang="en-AU" sz="2800" dirty="0" smtClean="0"/>
              <a:t>I am woman </a:t>
            </a: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sz="half" idx="1"/>
          </p:nvPr>
        </p:nvSpPr>
        <p:spPr/>
        <p:txBody>
          <a:bodyPr>
            <a:normAutofit lnSpcReduction="10000"/>
          </a:bodyPr>
          <a:lstStyle/>
          <a:p>
            <a:pPr>
              <a:buNone/>
            </a:pPr>
            <a:r>
              <a:rPr lang="en-AU" sz="2400" dirty="0" smtClean="0"/>
              <a:t>You can bend but never break me</a:t>
            </a:r>
          </a:p>
          <a:p>
            <a:pPr>
              <a:buNone/>
            </a:pPr>
            <a:r>
              <a:rPr lang="en-AU" sz="2400" dirty="0" smtClean="0"/>
              <a:t>'cause it only serves to make me</a:t>
            </a:r>
          </a:p>
          <a:p>
            <a:pPr>
              <a:buNone/>
            </a:pPr>
            <a:r>
              <a:rPr lang="en-AU" sz="2400" dirty="0" smtClean="0"/>
              <a:t>More determined to achieve my final goal</a:t>
            </a:r>
          </a:p>
          <a:p>
            <a:pPr>
              <a:buNone/>
            </a:pPr>
            <a:r>
              <a:rPr lang="en-AU" sz="2400" dirty="0" smtClean="0"/>
              <a:t>And I come back even stronger</a:t>
            </a:r>
          </a:p>
          <a:p>
            <a:pPr>
              <a:buNone/>
            </a:pPr>
            <a:r>
              <a:rPr lang="en-AU" sz="2400" dirty="0" smtClean="0"/>
              <a:t>Not a novice any longer</a:t>
            </a:r>
          </a:p>
          <a:p>
            <a:pPr>
              <a:buNone/>
            </a:pPr>
            <a:r>
              <a:rPr lang="en-AU" sz="2400" dirty="0" smtClean="0"/>
              <a:t>'cause you've deepened the conviction in my soul</a:t>
            </a:r>
            <a:endParaRPr lang="en-AU" dirty="0"/>
          </a:p>
        </p:txBody>
      </p:sp>
      <p:sp>
        <p:nvSpPr>
          <p:cNvPr id="4" name="Content Placeholder 3"/>
          <p:cNvSpPr>
            <a:spLocks noGrp="1"/>
          </p:cNvSpPr>
          <p:nvPr>
            <p:ph sz="half" idx="2"/>
          </p:nvPr>
        </p:nvSpPr>
        <p:spPr/>
        <p:txBody>
          <a:bodyPr>
            <a:normAutofit lnSpcReduction="10000"/>
          </a:bodyPr>
          <a:lstStyle/>
          <a:p>
            <a:pPr>
              <a:buNone/>
            </a:pPr>
            <a:r>
              <a:rPr lang="en-AU" dirty="0" smtClean="0"/>
              <a:t>I am woman watch me grow </a:t>
            </a:r>
          </a:p>
          <a:p>
            <a:pPr>
              <a:buNone/>
            </a:pPr>
            <a:r>
              <a:rPr lang="en-AU" dirty="0" smtClean="0"/>
              <a:t>See me standing toe to toe</a:t>
            </a:r>
          </a:p>
          <a:p>
            <a:pPr>
              <a:buNone/>
            </a:pPr>
            <a:r>
              <a:rPr lang="en-AU" dirty="0" smtClean="0"/>
              <a:t>As I spread my </a:t>
            </a:r>
            <a:r>
              <a:rPr lang="en-AU" dirty="0" err="1" smtClean="0"/>
              <a:t>lovin</a:t>
            </a:r>
            <a:r>
              <a:rPr lang="en-AU" dirty="0" smtClean="0"/>
              <a:t>' arms across the land</a:t>
            </a:r>
          </a:p>
          <a:p>
            <a:pPr>
              <a:buNone/>
            </a:pPr>
            <a:r>
              <a:rPr lang="en-AU" dirty="0" smtClean="0"/>
              <a:t>But I'm still an embryo</a:t>
            </a:r>
          </a:p>
          <a:p>
            <a:pPr>
              <a:buNone/>
            </a:pPr>
            <a:r>
              <a:rPr lang="en-AU" dirty="0" smtClean="0"/>
              <a:t>With a long </a:t>
            </a:r>
            <a:r>
              <a:rPr lang="en-AU" dirty="0" err="1" smtClean="0"/>
              <a:t>long</a:t>
            </a:r>
            <a:r>
              <a:rPr lang="en-AU" dirty="0" smtClean="0"/>
              <a:t> way to go</a:t>
            </a:r>
          </a:p>
          <a:p>
            <a:pPr>
              <a:buNone/>
            </a:pPr>
            <a:r>
              <a:rPr lang="en-AU" dirty="0" smtClean="0"/>
              <a:t>Until I make my brother understand</a:t>
            </a:r>
          </a:p>
          <a:p>
            <a:pPr>
              <a:buNone/>
            </a:pPr>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Women’s Electoral Lobby</a:t>
            </a:r>
            <a:endParaRPr lang="en-AU" dirty="0"/>
          </a:p>
        </p:txBody>
      </p:sp>
      <p:sp>
        <p:nvSpPr>
          <p:cNvPr id="3" name="Content Placeholder 2"/>
          <p:cNvSpPr>
            <a:spLocks noGrp="1"/>
          </p:cNvSpPr>
          <p:nvPr>
            <p:ph sz="half" idx="1"/>
          </p:nvPr>
        </p:nvSpPr>
        <p:spPr/>
        <p:txBody>
          <a:bodyPr>
            <a:normAutofit fontScale="92500" lnSpcReduction="10000"/>
          </a:bodyPr>
          <a:lstStyle/>
          <a:p>
            <a:r>
              <a:rPr lang="en-AU" dirty="0" smtClean="0"/>
              <a:t>Formed in Melbourne in 1972</a:t>
            </a:r>
          </a:p>
          <a:p>
            <a:r>
              <a:rPr lang="en-AU" dirty="0" smtClean="0"/>
              <a:t>By 1978 it was a national organisation with over 2000 members</a:t>
            </a:r>
          </a:p>
          <a:p>
            <a:r>
              <a:rPr lang="en-AU" dirty="0" smtClean="0"/>
              <a:t>The major policy maker’s of the Women’s Liberation Movement</a:t>
            </a:r>
          </a:p>
          <a:p>
            <a:r>
              <a:rPr lang="en-AU" dirty="0" smtClean="0"/>
              <a:t>Aims to influence politicians and gain positions in government for women</a:t>
            </a:r>
            <a:endParaRPr lang="en-AU" dirty="0"/>
          </a:p>
        </p:txBody>
      </p:sp>
      <p:sp>
        <p:nvSpPr>
          <p:cNvPr id="4" name="Content Placeholder 3"/>
          <p:cNvSpPr>
            <a:spLocks noGrp="1"/>
          </p:cNvSpPr>
          <p:nvPr>
            <p:ph sz="half" idx="2"/>
          </p:nvPr>
        </p:nvSpPr>
        <p:spPr/>
        <p:txBody>
          <a:bodyPr>
            <a:normAutofit fontScale="92500" lnSpcReduction="10000"/>
          </a:bodyPr>
          <a:lstStyle/>
          <a:p>
            <a:endParaRPr lang="en-AU"/>
          </a:p>
        </p:txBody>
      </p:sp>
      <p:pic>
        <p:nvPicPr>
          <p:cNvPr id="23554" name="Picture 2" descr="http://wel.anu.edu.au/WEL_MARCH02.jpg"/>
          <p:cNvPicPr>
            <a:picLocks noChangeAspect="1" noChangeArrowheads="1"/>
          </p:cNvPicPr>
          <p:nvPr/>
        </p:nvPicPr>
        <p:blipFill>
          <a:blip r:embed="rId3" cstate="print"/>
          <a:srcRect/>
          <a:stretch>
            <a:fillRect/>
          </a:stretch>
        </p:blipFill>
        <p:spPr bwMode="auto">
          <a:xfrm>
            <a:off x="4644008" y="2060848"/>
            <a:ext cx="4355976" cy="3201829"/>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Women’s Electoral Lobby</a:t>
            </a:r>
            <a:endParaRPr lang="en-AU" dirty="0"/>
          </a:p>
        </p:txBody>
      </p:sp>
      <p:sp>
        <p:nvSpPr>
          <p:cNvPr id="3" name="Content Placeholder 2"/>
          <p:cNvSpPr>
            <a:spLocks noGrp="1"/>
          </p:cNvSpPr>
          <p:nvPr>
            <p:ph sz="half" idx="1"/>
          </p:nvPr>
        </p:nvSpPr>
        <p:spPr/>
        <p:txBody>
          <a:bodyPr>
            <a:normAutofit fontScale="92500" lnSpcReduction="20000"/>
          </a:bodyPr>
          <a:lstStyle/>
          <a:p>
            <a:r>
              <a:rPr lang="en-AU" dirty="0" smtClean="0"/>
              <a:t>WEL</a:t>
            </a:r>
          </a:p>
          <a:p>
            <a:r>
              <a:rPr lang="en-AU" dirty="0" smtClean="0"/>
              <a:t>Surveyed politicians about their ideas</a:t>
            </a:r>
          </a:p>
          <a:p>
            <a:r>
              <a:rPr lang="en-AU" dirty="0" smtClean="0"/>
              <a:t>Promoted their views through the media</a:t>
            </a:r>
          </a:p>
          <a:p>
            <a:r>
              <a:rPr lang="en-AU" dirty="0" smtClean="0"/>
              <a:t>Made submissions and reports to government bodies</a:t>
            </a:r>
          </a:p>
          <a:p>
            <a:r>
              <a:rPr lang="en-AU" dirty="0" smtClean="0"/>
              <a:t>Elizabeth Reid was active in WEL and was the first Women’s Advisor to the Prime Minister in 1973</a:t>
            </a:r>
            <a:endParaRPr lang="en-AU" dirty="0"/>
          </a:p>
        </p:txBody>
      </p:sp>
      <p:sp>
        <p:nvSpPr>
          <p:cNvPr id="4" name="Content Placeholder 3"/>
          <p:cNvSpPr>
            <a:spLocks noGrp="1"/>
          </p:cNvSpPr>
          <p:nvPr>
            <p:ph sz="half" idx="2"/>
          </p:nvPr>
        </p:nvSpPr>
        <p:spPr/>
        <p:txBody>
          <a:bodyPr>
            <a:normAutofit fontScale="92500" lnSpcReduction="20000"/>
          </a:bodyPr>
          <a:lstStyle/>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r>
              <a:rPr lang="en-AU" dirty="0" smtClean="0"/>
              <a:t>Gough Whitlam and Elizabeth </a:t>
            </a:r>
            <a:r>
              <a:rPr lang="en-AU" dirty="0" smtClean="0"/>
              <a:t>Reid – </a:t>
            </a:r>
            <a:r>
              <a:rPr lang="en-AU" dirty="0" smtClean="0">
                <a:solidFill>
                  <a:schemeClr val="tx2"/>
                </a:solidFill>
              </a:rPr>
              <a:t>What does this source reveal?</a:t>
            </a:r>
            <a:endParaRPr lang="en-AU" dirty="0">
              <a:solidFill>
                <a:schemeClr val="tx2"/>
              </a:solidFill>
            </a:endParaRPr>
          </a:p>
        </p:txBody>
      </p:sp>
      <p:pic>
        <p:nvPicPr>
          <p:cNvPr id="25602" name="Picture 2" descr="http://www.womenshistory.com.au/images/pictures/i197-m.jpg"/>
          <p:cNvPicPr>
            <a:picLocks noChangeAspect="1" noChangeArrowheads="1"/>
          </p:cNvPicPr>
          <p:nvPr/>
        </p:nvPicPr>
        <p:blipFill>
          <a:blip r:embed="rId3" cstate="print"/>
          <a:srcRect/>
          <a:stretch>
            <a:fillRect/>
          </a:stretch>
        </p:blipFill>
        <p:spPr bwMode="auto">
          <a:xfrm>
            <a:off x="4644008" y="1772816"/>
            <a:ext cx="3810000" cy="344805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149</TotalTime>
  <Words>709</Words>
  <Application>Microsoft Office PowerPoint</Application>
  <PresentationFormat>On-screen Show (4:3)</PresentationFormat>
  <Paragraphs>121</Paragraphs>
  <Slides>13</Slides>
  <Notes>13</Notes>
  <HiddenSlides>0</HiddenSlides>
  <MMClips>1</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Flow</vt:lpstr>
      <vt:lpstr>Women’s Liberationists</vt:lpstr>
      <vt:lpstr>Women’s Liberation Movement – Define it and its gaols.</vt:lpstr>
      <vt:lpstr>List some strategies adopted by feminists.</vt:lpstr>
      <vt:lpstr>Who tends to make up the Women’s Liberation movement?</vt:lpstr>
      <vt:lpstr>Helen Reddy’s ‘I am Woman’ became a theme for the international women’s liberation movement</vt:lpstr>
      <vt:lpstr>What does this source reveal about the Women’s Liberation Movement?</vt:lpstr>
      <vt:lpstr>Slide 7</vt:lpstr>
      <vt:lpstr>The Women’s Electoral Lobby</vt:lpstr>
      <vt:lpstr>The Women’s Electoral Lobby</vt:lpstr>
      <vt:lpstr>International Women’s Day</vt:lpstr>
      <vt:lpstr>Zelda D’Aprano</vt:lpstr>
      <vt:lpstr>Zelda D’Aprano</vt:lpstr>
      <vt:lpstr>A popular women’s chant from the 1970s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Women’s Liberationists</dc:title>
  <dc:creator>User</dc:creator>
  <cp:lastModifiedBy>User</cp:lastModifiedBy>
  <cp:revision>4</cp:revision>
  <dcterms:created xsi:type="dcterms:W3CDTF">2010-08-15T06:00:22Z</dcterms:created>
  <dcterms:modified xsi:type="dcterms:W3CDTF">2010-08-17T10:39:32Z</dcterms:modified>
</cp:coreProperties>
</file>